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20"/>
  </p:notesMasterIdLst>
  <p:sldIdLst>
    <p:sldId id="330" r:id="rId2"/>
    <p:sldId id="443" r:id="rId3"/>
    <p:sldId id="331" r:id="rId4"/>
    <p:sldId id="332" r:id="rId5"/>
    <p:sldId id="333" r:id="rId6"/>
    <p:sldId id="436" r:id="rId7"/>
    <p:sldId id="441" r:id="rId8"/>
    <p:sldId id="442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39" r:id="rId18"/>
    <p:sldId id="440" r:id="rId19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맑은 고딕"/>
        <a:cs typeface="맑은 고딕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50021"/>
    <a:srgbClr val="CC0099"/>
    <a:srgbClr val="008000"/>
    <a:srgbClr val="FFCCCC"/>
    <a:srgbClr val="66CCFF"/>
    <a:srgbClr val="9966FF"/>
    <a:srgbClr val="6600FF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8" autoAdjust="0"/>
    <p:restoredTop sz="91513" autoAdjust="0"/>
  </p:normalViewPr>
  <p:slideViewPr>
    <p:cSldViewPr>
      <p:cViewPr>
        <p:scale>
          <a:sx n="100" d="100"/>
          <a:sy n="100" d="100"/>
        </p:scale>
        <p:origin x="-39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0F3B88C-269E-4B4D-82D6-15F17EB54CC7}" type="datetimeFigureOut">
              <a:rPr lang="ko-KR" altLang="en-US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7E9A9FA-2F81-48D2-915D-D57AEB7847B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597302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맑은 고딕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E9A9FA-2F81-48D2-915D-D57AEB7847BC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restrictive pattern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E9A9FA-2F81-48D2-915D-D57AEB7847BC}" type="slidenum">
              <a:rPr lang="ko-KR" altLang="en-US" smtClean="0"/>
              <a:pPr>
                <a:defRPr/>
              </a:pPr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2011-04-26 15:09  CHEST PA &amp; LT LAT :  </a:t>
            </a:r>
          </a:p>
          <a:p>
            <a:r>
              <a:rPr lang="en-US" altLang="ko-KR" dirty="0" smtClean="0"/>
              <a:t>As compared with previous study taken on 2010.3.29, patchy increased opacity is developed at both lung fields.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E9A9FA-2F81-48D2-915D-D57AEB7847BC}" type="slidenum">
              <a:rPr lang="ko-KR" altLang="en-US" smtClean="0"/>
              <a:pPr>
                <a:defRPr/>
              </a:pPr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3B9C13-609B-46D1-82F8-DD255C404B8B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14FC6B-4D06-4C84-9365-591D31627102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73168B-9773-47BE-841F-7E600BB727FE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B53A8F-039A-4BEB-BB19-7E0598B6F42D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678362-F0EC-4C5D-ABA3-98AF8F595D18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D88E95-D911-4C14-8173-04390679EF6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273D95-3346-4416-ABC7-B521FDBAA655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750ED7-000D-4CB8-9E1B-4E4E50981AB0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BD0929-CA8A-4133-A3EC-0F8508A267C0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3BA9-CDE4-4F8B-BEEC-EDC0FB3CCC3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DDBC5B-7F6D-4BD4-8024-F3002A396FA6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0F0848-FDED-4372-9BC4-A3F41DBBD169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1DB1C1-1DF3-429E-8421-19A2DED4C2F6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46F860-EAA5-4FD0-BE75-5FA3FA6DFED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E6C9A1-DFD2-4B55-86F0-0BF7072764C5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EEB905-4A55-4AC6-857A-4E60D1B1AE5F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CF1065-84F8-4413-97E6-0E486BA63C8A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B68AB-3069-4821-A316-680399DE92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4968A0-E086-4DC8-9291-A4367A225613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A28AA6-3247-45CC-BA68-C5DB6DFAC50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BA74F6-9309-4C1C-9F1F-899D1A3BDF0D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807F3-43BD-4906-9868-569CEB5B183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59BEE1-62F4-4603-A72F-6DFDABE12BAC}" type="datetimeFigureOut">
              <a:rPr lang="ko-KR" altLang="en-US" smtClean="0"/>
              <a:pPr>
                <a:defRPr/>
              </a:pPr>
              <a:t>2011-06-20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4CB644-6999-44DB-BE61-B8A5A84CDB2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부제목 2"/>
          <p:cNvSpPr>
            <a:spLocks noGrp="1"/>
          </p:cNvSpPr>
          <p:nvPr>
            <p:ph type="subTitle" idx="1"/>
          </p:nvPr>
        </p:nvSpPr>
        <p:spPr>
          <a:xfrm>
            <a:off x="2857488" y="4786322"/>
            <a:ext cx="5500726" cy="1428760"/>
          </a:xfrm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 Black" pitchFamily="34" charset="0"/>
              </a:rPr>
              <a:t>R3 </a:t>
            </a:r>
            <a:r>
              <a:rPr lang="ko-KR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 Black" pitchFamily="34" charset="0"/>
              </a:rPr>
              <a:t>강근희</a:t>
            </a:r>
            <a:endParaRPr lang="en-US" altLang="ko-K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제목 3"/>
          <p:cNvSpPr txBox="1">
            <a:spLocks/>
          </p:cNvSpPr>
          <p:nvPr/>
        </p:nvSpPr>
        <p:spPr>
          <a:xfrm>
            <a:off x="827584" y="1772816"/>
            <a:ext cx="7715304" cy="207170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1" dirty="0" smtClean="0">
                <a:latin typeface="Lucida Fax" pitchFamily="18" charset="0"/>
                <a:ea typeface="+mj-ea"/>
                <a:cs typeface="+mj-cs"/>
              </a:rPr>
              <a:t>월례 </a:t>
            </a:r>
            <a:r>
              <a:rPr kumimoji="0" lang="ko-KR" altLang="en-US" sz="5400" b="1" dirty="0" err="1" smtClean="0">
                <a:latin typeface="Lucida Fax" pitchFamily="18" charset="0"/>
                <a:ea typeface="+mj-ea"/>
                <a:cs typeface="+mj-cs"/>
              </a:rPr>
              <a:t>집담회</a:t>
            </a:r>
            <a:endParaRPr kumimoji="0" lang="en-US" altLang="ko-KR" sz="5400" b="1" dirty="0" smtClean="0">
              <a:latin typeface="Lucida Fax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Fax" pitchFamily="18" charset="0"/>
                <a:ea typeface="+mj-ea"/>
                <a:cs typeface="+mj-cs"/>
              </a:rPr>
              <a:t>&lt;</a:t>
            </a:r>
            <a:r>
              <a:rPr kumimoji="0" lang="ko-KR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Fax" pitchFamily="18" charset="0"/>
                <a:ea typeface="+mj-ea"/>
                <a:cs typeface="+mj-cs"/>
              </a:rPr>
              <a:t>고려대학교 안암병원</a:t>
            </a:r>
            <a:r>
              <a:rPr kumimoji="0" lang="en-US" altLang="ko-K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Fax" pitchFamily="18" charset="0"/>
                <a:ea typeface="+mj-ea"/>
                <a:cs typeface="+mj-cs"/>
              </a:rPr>
              <a:t>&gt;</a:t>
            </a:r>
            <a:endParaRPr kumimoji="0" lang="ko-KR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Fax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Initial Impression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lnSpcReduction="10000"/>
          </a:bodyPr>
          <a:lstStyle/>
          <a:p>
            <a:r>
              <a:rPr lang="en-US" altLang="ko-KR" sz="3000" dirty="0" smtClean="0">
                <a:latin typeface="Arial" pitchFamily="34" charset="0"/>
                <a:cs typeface="Arial" pitchFamily="34" charset="0"/>
              </a:rPr>
              <a:t>R/O ILD</a:t>
            </a:r>
          </a:p>
          <a:p>
            <a:pPr lvl="1"/>
            <a:r>
              <a:rPr lang="en-US" altLang="ko-KR" sz="3000" dirty="0" smtClean="0">
                <a:latin typeface="Arial" pitchFamily="34" charset="0"/>
                <a:cs typeface="Arial" pitchFamily="34" charset="0"/>
              </a:rPr>
              <a:t>R/O IPF, R/O NSIP</a:t>
            </a:r>
          </a:p>
          <a:p>
            <a:pPr lvl="1"/>
            <a:r>
              <a:rPr lang="en-US" altLang="ko-KR" sz="3000" dirty="0" smtClean="0">
                <a:latin typeface="Arial" pitchFamily="34" charset="0"/>
                <a:cs typeface="Arial" pitchFamily="34" charset="0"/>
              </a:rPr>
              <a:t>R/O Collagen vascular disease</a:t>
            </a:r>
          </a:p>
          <a:p>
            <a:endParaRPr lang="en-US" altLang="ko-KR" sz="2400" dirty="0" smtClean="0"/>
          </a:p>
          <a:p>
            <a:pPr algn="ctr">
              <a:buNone/>
            </a:pPr>
            <a:r>
              <a:rPr lang="en-US" altLang="ko-KR" sz="4400" b="1" dirty="0" smtClean="0"/>
              <a:t>Diagnostic Plan</a:t>
            </a:r>
          </a:p>
          <a:p>
            <a:r>
              <a:rPr lang="en-US" altLang="ko-KR" sz="3400" dirty="0" smtClean="0">
                <a:latin typeface="Arial" pitchFamily="34" charset="0"/>
                <a:cs typeface="Arial" pitchFamily="34" charset="0"/>
              </a:rPr>
              <a:t>Collagen vascular </a:t>
            </a:r>
            <a:r>
              <a:rPr lang="en-US" altLang="ko-KR" sz="3400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en-US" altLang="ko-KR" sz="3400" dirty="0" smtClean="0">
                <a:latin typeface="Arial" pitchFamily="34" charset="0"/>
                <a:cs typeface="Arial" pitchFamily="34" charset="0"/>
              </a:rPr>
              <a:t>isease</a:t>
            </a:r>
            <a:r>
              <a:rPr lang="en-US" altLang="ko-KR" sz="3400" dirty="0" smtClean="0">
                <a:latin typeface="Arial" pitchFamily="34" charset="0"/>
                <a:cs typeface="Arial" pitchFamily="34" charset="0"/>
              </a:rPr>
              <a:t> serology</a:t>
            </a:r>
            <a:endParaRPr lang="en-US" altLang="ko-KR" sz="3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3400" dirty="0" smtClean="0">
                <a:latin typeface="Arial" pitchFamily="34" charset="0"/>
                <a:cs typeface="Arial" pitchFamily="34" charset="0"/>
              </a:rPr>
              <a:t>Pulmonary function test</a:t>
            </a:r>
          </a:p>
          <a:p>
            <a:r>
              <a:rPr lang="en-US" altLang="ko-KR" sz="3400" dirty="0" smtClean="0">
                <a:latin typeface="Arial" pitchFamily="34" charset="0"/>
                <a:cs typeface="Arial" pitchFamily="34" charset="0"/>
              </a:rPr>
              <a:t>VATS lung Bx. - RUL, RLL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b="1" dirty="0" smtClean="0"/>
              <a:t>Collagen Vascular Dz. Serology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RF 7 IU/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mL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FANA (-)</a:t>
            </a: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ANCA (-)</a:t>
            </a: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C3 82.9 mg/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, C4 15.0 mg/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ASO 106 IU/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mL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Cryoglobulin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(-)</a:t>
            </a: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Anti-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ds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-DNA  4.29 IU/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mL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TSH 1.87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uIU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mL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, fT4 1.25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ng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   </a:t>
            </a:r>
          </a:p>
          <a:p>
            <a:pPr>
              <a:lnSpc>
                <a:spcPct val="90000"/>
              </a:lnSpc>
            </a:pP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IgG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2190,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IgA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877,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IgM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297 mg/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>
                <a:latin typeface="Arial" pitchFamily="34" charset="0"/>
                <a:cs typeface="Arial" pitchFamily="34" charset="0"/>
              </a:rPr>
              <a:t>Pulmonary Function Test</a:t>
            </a:r>
            <a:endParaRPr lang="ko-KR" altLang="en-US" b="1" dirty="0"/>
          </a:p>
        </p:txBody>
      </p:sp>
      <p:grpSp>
        <p:nvGrpSpPr>
          <p:cNvPr id="4" name="그룹 3"/>
          <p:cNvGrpSpPr/>
          <p:nvPr/>
        </p:nvGrpSpPr>
        <p:grpSpPr>
          <a:xfrm>
            <a:off x="755576" y="1412776"/>
            <a:ext cx="7704856" cy="5301208"/>
            <a:chOff x="323528" y="980728"/>
            <a:chExt cx="8094400" cy="569220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23034" t="31746" r="15542" b="12603"/>
            <a:stretch>
              <a:fillRect/>
            </a:stretch>
          </p:blipFill>
          <p:spPr bwMode="auto">
            <a:xfrm>
              <a:off x="323528" y="980728"/>
              <a:ext cx="7488832" cy="542798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grpSp>
          <p:nvGrpSpPr>
            <p:cNvPr id="6" name="그룹 6"/>
            <p:cNvGrpSpPr/>
            <p:nvPr/>
          </p:nvGrpSpPr>
          <p:grpSpPr>
            <a:xfrm>
              <a:off x="5796136" y="3068960"/>
              <a:ext cx="2621792" cy="3603974"/>
              <a:chOff x="5796136" y="3068960"/>
              <a:chExt cx="2621792" cy="3603974"/>
            </a:xfrm>
          </p:grpSpPr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796136" y="3068960"/>
                <a:ext cx="2621792" cy="3603974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pic>
            <p:nvPicPr>
              <p:cNvPr id="11" name="Picture 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588224" y="3068960"/>
                <a:ext cx="1800200" cy="3505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7" name="직선 연결선 6"/>
            <p:cNvCxnSpPr/>
            <p:nvPr/>
          </p:nvCxnSpPr>
          <p:spPr>
            <a:xfrm>
              <a:off x="971600" y="1556792"/>
              <a:ext cx="59046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>
              <a:off x="971600" y="3573016"/>
              <a:ext cx="446449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>
              <a:off x="971600" y="5373216"/>
              <a:ext cx="446449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Pathologic Finding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pitchFamily="34" charset="0"/>
                <a:ea typeface="견고딕" pitchFamily="18" charset="-127"/>
                <a:cs typeface="Arial" pitchFamily="34" charset="0"/>
              </a:rPr>
              <a:t> VATS lung </a:t>
            </a:r>
            <a:r>
              <a:rPr lang="en-US" altLang="ko-KR" dirty="0" err="1" smtClean="0">
                <a:latin typeface="Arial" pitchFamily="34" charset="0"/>
                <a:ea typeface="견고딕" pitchFamily="18" charset="-127"/>
                <a:cs typeface="Arial" pitchFamily="34" charset="0"/>
              </a:rPr>
              <a:t>Bx</a:t>
            </a:r>
            <a:r>
              <a:rPr lang="en-US" altLang="ko-KR" dirty="0" smtClean="0">
                <a:latin typeface="Arial" pitchFamily="34" charset="0"/>
                <a:ea typeface="견고딕" pitchFamily="18" charset="-127"/>
                <a:cs typeface="Arial" pitchFamily="34" charset="0"/>
              </a:rPr>
              <a:t> (2010.03.21)</a:t>
            </a:r>
            <a:endParaRPr lang="en-US" altLang="ko-KR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Lung, RUL (#1)</a:t>
            </a:r>
          </a:p>
          <a:p>
            <a:pPr>
              <a:lnSpc>
                <a:spcPct val="90000"/>
              </a:lnSpc>
              <a:buNone/>
            </a:pP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  Lung, RLL (#2)</a:t>
            </a:r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Final Diagnosis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Chronic hypersensitivity </a:t>
            </a:r>
            <a:r>
              <a:rPr lang="en-US" altLang="ko-KR" dirty="0" err="1" smtClean="0">
                <a:latin typeface="Arial" pitchFamily="34" charset="0"/>
                <a:cs typeface="Arial" pitchFamily="34" charset="0"/>
              </a:rPr>
              <a:t>pneumonitis</a:t>
            </a:r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altLang="ko-KR" dirty="0" smtClean="0"/>
          </a:p>
          <a:p>
            <a:pPr algn="ctr">
              <a:buNone/>
            </a:pPr>
            <a:r>
              <a:rPr lang="en-US" altLang="ko-KR" sz="4400" b="1" dirty="0" smtClean="0">
                <a:latin typeface="+mj-ea"/>
                <a:ea typeface="+mj-ea"/>
              </a:rPr>
              <a:t>Therapeutic Plan</a:t>
            </a:r>
          </a:p>
          <a:p>
            <a:pPr algn="ctr">
              <a:buNone/>
            </a:pPr>
            <a:endParaRPr lang="en-US" altLang="ko-KR" sz="1400" dirty="0" smtClean="0"/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Antigen avoidance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altLang="ko-KR" b="1" dirty="0" smtClean="0"/>
              <a:t>Progress (2010.05.13)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S: 4</a:t>
            </a:r>
            <a:r>
              <a:rPr lang="ko-KR" altLang="en-US" dirty="0" smtClean="0">
                <a:latin typeface="Arial" pitchFamily="34" charset="0"/>
                <a:cs typeface="Arial" pitchFamily="34" charset="0"/>
              </a:rPr>
              <a:t>개월 전부터 중국산 코에 넣는 레이저 사용</a:t>
            </a:r>
            <a:endParaRPr lang="en-US" altLang="ko-KR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ko-KR" dirty="0" smtClean="0">
                <a:latin typeface="Arial" pitchFamily="34" charset="0"/>
                <a:cs typeface="Arial" pitchFamily="34" charset="0"/>
              </a:rPr>
              <a:t>Cough/Sputum(-/-)</a:t>
            </a:r>
          </a:p>
          <a:p>
            <a:pPr lvl="1"/>
            <a:r>
              <a:rPr lang="en-US" altLang="ko-KR" dirty="0" err="1" smtClean="0">
                <a:latin typeface="Arial" pitchFamily="34" charset="0"/>
                <a:cs typeface="Arial" pitchFamily="34" charset="0"/>
              </a:rPr>
              <a:t>Dyspnea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(-)</a:t>
            </a: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O: </a:t>
            </a:r>
            <a:r>
              <a:rPr lang="en-US" altLang="ko-KR" dirty="0" err="1" smtClean="0">
                <a:latin typeface="Arial" pitchFamily="34" charset="0"/>
                <a:cs typeface="Arial" pitchFamily="34" charset="0"/>
              </a:rPr>
              <a:t>Crakles</a:t>
            </a:r>
            <a:r>
              <a:rPr lang="en-US" altLang="ko-KR" dirty="0" smtClean="0">
                <a:latin typeface="Arial" pitchFamily="34" charset="0"/>
                <a:cs typeface="Arial" pitchFamily="34" charset="0"/>
              </a:rPr>
              <a:t> on both lower lobes</a:t>
            </a:r>
          </a:p>
          <a:p>
            <a:r>
              <a:rPr lang="en-US" altLang="ko-KR" dirty="0" smtClean="0">
                <a:latin typeface="Arial" pitchFamily="34" charset="0"/>
                <a:cs typeface="Arial" pitchFamily="34" charset="0"/>
              </a:rPr>
              <a:t>A: Chronic HP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3200" dirty="0" smtClean="0">
                <a:latin typeface="Arial" pitchFamily="34" charset="0"/>
                <a:cs typeface="Arial" pitchFamily="34" charset="0"/>
              </a:rPr>
              <a:t>P: </a:t>
            </a:r>
            <a:r>
              <a:rPr lang="ko-KR" altLang="en-US" sz="3200" dirty="0" smtClean="0">
                <a:latin typeface="Arial" pitchFamily="34" charset="0"/>
                <a:cs typeface="Arial" pitchFamily="34" charset="0"/>
              </a:rPr>
              <a:t>기계 사용 중단</a:t>
            </a:r>
            <a:endParaRPr lang="en-US" altLang="ko-KR" sz="3200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None/>
            </a:pPr>
            <a:r>
              <a:rPr lang="ko-KR" altLang="en-US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ko-KR" altLang="en-US" sz="3200" dirty="0" smtClean="0">
                <a:latin typeface="Arial" pitchFamily="34" charset="0"/>
                <a:cs typeface="Arial" pitchFamily="34" charset="0"/>
              </a:rPr>
              <a:t>소비자 보호자원에 소견서 내도록 권유</a:t>
            </a:r>
            <a:endParaRPr lang="en-US" altLang="ko-KR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Progress (2011.04.26)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1520" y="1600200"/>
            <a:ext cx="4536504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S: </a:t>
            </a:r>
            <a:r>
              <a:rPr lang="ko-KR" altLang="en-US" sz="2400" dirty="0" smtClean="0">
                <a:latin typeface="Arial" pitchFamily="34" charset="0"/>
                <a:cs typeface="Arial" pitchFamily="34" charset="0"/>
              </a:rPr>
              <a:t>레이저 기계 지속 사용</a:t>
            </a:r>
            <a:endParaRPr lang="en-US" altLang="ko-KR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Dry cough(+) 6mo ago</a:t>
            </a:r>
          </a:p>
          <a:p>
            <a:pPr lvl="1"/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Dyspnea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(+) NYHA II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O: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Crakles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&amp; intermittent 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wheezings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on whole lung</a:t>
            </a:r>
            <a:endParaRPr lang="ko-KR" altLang="en-US" sz="24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Chest X-ray : Progression</a:t>
            </a:r>
            <a:endParaRPr lang="ko-KR" alt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A: Chronic HP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P: </a:t>
            </a:r>
            <a:r>
              <a:rPr lang="ko-KR" altLang="en-US" sz="2400" dirty="0" smtClean="0">
                <a:latin typeface="Arial" pitchFamily="34" charset="0"/>
                <a:cs typeface="Arial" pitchFamily="34" charset="0"/>
              </a:rPr>
              <a:t>기계 사용 중단 </a:t>
            </a:r>
            <a:endParaRPr lang="en-US" altLang="ko-KR" sz="2400" dirty="0" smtClean="0">
              <a:latin typeface="Arial" pitchFamily="34" charset="0"/>
              <a:cs typeface="Arial" pitchFamily="34" charset="0"/>
            </a:endParaRPr>
          </a:p>
          <a:p>
            <a:pPr marL="342900" lvl="1" indent="-342900">
              <a:buNone/>
            </a:pP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        Anti-</a:t>
            </a:r>
            <a:r>
              <a:rPr lang="en-US" altLang="ko-KR" sz="2400" dirty="0" err="1" smtClean="0">
                <a:latin typeface="Arial" pitchFamily="34" charset="0"/>
                <a:cs typeface="Arial" pitchFamily="34" charset="0"/>
              </a:rPr>
              <a:t>tussive</a:t>
            </a:r>
            <a:r>
              <a:rPr lang="en-US" altLang="ko-KR" sz="2400" dirty="0" smtClean="0">
                <a:latin typeface="Arial" pitchFamily="34" charset="0"/>
                <a:cs typeface="Arial" pitchFamily="34" charset="0"/>
              </a:rPr>
              <a:t> agent</a:t>
            </a:r>
          </a:p>
        </p:txBody>
      </p:sp>
      <p:grpSp>
        <p:nvGrpSpPr>
          <p:cNvPr id="11" name="그룹 10"/>
          <p:cNvGrpSpPr/>
          <p:nvPr/>
        </p:nvGrpSpPr>
        <p:grpSpPr>
          <a:xfrm>
            <a:off x="142844" y="1714488"/>
            <a:ext cx="4267200" cy="4710137"/>
            <a:chOff x="323528" y="1700808"/>
            <a:chExt cx="4267200" cy="4710137"/>
          </a:xfrm>
        </p:grpSpPr>
        <p:sp>
          <p:nvSpPr>
            <p:cNvPr id="7" name="TextBox 6"/>
            <p:cNvSpPr txBox="1"/>
            <p:nvPr/>
          </p:nvSpPr>
          <p:spPr>
            <a:xfrm>
              <a:off x="1403648" y="5949280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dirty="0" smtClean="0">
                  <a:latin typeface="굴림" pitchFamily="50" charset="-127"/>
                  <a:ea typeface="굴림" pitchFamily="50" charset="-127"/>
                </a:rPr>
                <a:t>2010.03.17</a:t>
              </a:r>
              <a:endParaRPr lang="ko-KR" altLang="en-US" sz="2400" dirty="0">
                <a:latin typeface="굴림" pitchFamily="50" charset="-127"/>
                <a:ea typeface="굴림" pitchFamily="50" charset="-127"/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1700808"/>
              <a:ext cx="4267200" cy="426720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</p:grpSp>
      <p:grpSp>
        <p:nvGrpSpPr>
          <p:cNvPr id="10" name="그룹 9"/>
          <p:cNvGrpSpPr/>
          <p:nvPr/>
        </p:nvGrpSpPr>
        <p:grpSpPr>
          <a:xfrm>
            <a:off x="4572000" y="1700808"/>
            <a:ext cx="4267200" cy="4710137"/>
            <a:chOff x="4572000" y="1700808"/>
            <a:chExt cx="4267200" cy="4710137"/>
          </a:xfrm>
        </p:grpSpPr>
        <p:sp>
          <p:nvSpPr>
            <p:cNvPr id="4" name="내용 개체 틀 2"/>
            <p:cNvSpPr txBox="1">
              <a:spLocks/>
            </p:cNvSpPr>
            <p:nvPr/>
          </p:nvSpPr>
          <p:spPr>
            <a:xfrm>
              <a:off x="4788024" y="1772816"/>
              <a:ext cx="4042792" cy="45259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1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0" y="1700808"/>
              <a:ext cx="4267200" cy="4267200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9" name="TextBox 8"/>
            <p:cNvSpPr txBox="1"/>
            <p:nvPr/>
          </p:nvSpPr>
          <p:spPr>
            <a:xfrm>
              <a:off x="5508104" y="5949280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dirty="0" smtClean="0">
                  <a:latin typeface="굴림" pitchFamily="50" charset="-127"/>
                  <a:ea typeface="굴림" pitchFamily="50" charset="-127"/>
                </a:rPr>
                <a:t>2011.04.26</a:t>
              </a:r>
              <a:endParaRPr lang="ko-KR" altLang="en-US" sz="2400" dirty="0">
                <a:latin typeface="굴림" pitchFamily="50" charset="-127"/>
                <a:ea typeface="굴림" pitchFamily="50" charset="-127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IMG_0231.JPG"/>
          <p:cNvPicPr>
            <a:picLocks noChangeAspect="1"/>
          </p:cNvPicPr>
          <p:nvPr/>
        </p:nvPicPr>
        <p:blipFill>
          <a:blip r:embed="rId2" cstate="print"/>
          <a:srcRect l="9111" r="12790"/>
          <a:stretch>
            <a:fillRect/>
          </a:stretch>
        </p:blipFill>
        <p:spPr>
          <a:xfrm>
            <a:off x="4499992" y="1268760"/>
            <a:ext cx="4320480" cy="4149080"/>
          </a:xfrm>
          <a:prstGeom prst="rect">
            <a:avLst/>
          </a:prstGeom>
        </p:spPr>
      </p:pic>
      <p:pic>
        <p:nvPicPr>
          <p:cNvPr id="6" name="그림 5" descr="IMG_0222.JPG"/>
          <p:cNvPicPr>
            <a:picLocks noChangeAspect="1"/>
          </p:cNvPicPr>
          <p:nvPr/>
        </p:nvPicPr>
        <p:blipFill>
          <a:blip r:embed="rId3" cstate="print"/>
          <a:srcRect l="7091" t="4918" r="23532" b="3250"/>
          <a:stretch>
            <a:fillRect/>
          </a:stretch>
        </p:blipFill>
        <p:spPr>
          <a:xfrm>
            <a:off x="251520" y="1268759"/>
            <a:ext cx="4206498" cy="417594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IMG_02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836712"/>
            <a:ext cx="7380312" cy="553523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3059832" y="2780928"/>
            <a:ext cx="2160240" cy="57606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ko-KR" sz="4000" b="1" dirty="0" smtClean="0"/>
          </a:p>
          <a:p>
            <a:pPr>
              <a:buNone/>
            </a:pPr>
            <a:r>
              <a:rPr lang="en-US" altLang="ko-KR" sz="4000" b="1" dirty="0" smtClean="0"/>
              <a:t>                  </a:t>
            </a:r>
            <a:r>
              <a:rPr lang="en-US" altLang="ko-KR" sz="4400" b="1" dirty="0" smtClean="0"/>
              <a:t>CASE</a:t>
            </a:r>
            <a:endParaRPr lang="ko-KR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Patient Identification</a:t>
            </a:r>
            <a:endParaRPr lang="ko-KR" altLang="en-US" b="1" dirty="0"/>
          </a:p>
        </p:txBody>
      </p:sp>
      <p:sp>
        <p:nvSpPr>
          <p:cNvPr id="17409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altLang="ko-K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endParaRPr lang="en-US" altLang="ko-KR" sz="3200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ko-KR" sz="4000" dirty="0">
                <a:latin typeface="Arial" charset="0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ko-KR" sz="40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 </a:t>
            </a: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Name: </a:t>
            </a:r>
            <a:r>
              <a:rPr lang="ko-KR" altLang="en-US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송</a:t>
            </a:r>
            <a:r>
              <a:rPr lang="ko-KR" altLang="en-US" dirty="0" smtClean="0">
                <a:latin typeface="굴림" pitchFamily="50" charset="-127"/>
                <a:ea typeface="굴림" pitchFamily="50" charset="-127"/>
                <a:cs typeface="Arial" pitchFamily="34" charset="0"/>
              </a:rPr>
              <a:t> </a:t>
            </a:r>
            <a:r>
              <a:rPr lang="en-US" altLang="ko-KR" dirty="0" smtClean="0">
                <a:latin typeface="굴림" pitchFamily="50" charset="-127"/>
                <a:ea typeface="굴림" pitchFamily="50" charset="-127"/>
                <a:cs typeface="Arial" pitchFamily="34" charset="0"/>
              </a:rPr>
              <a:t>O </a:t>
            </a:r>
            <a:r>
              <a:rPr lang="ko-KR" altLang="en-US" dirty="0" smtClean="0">
                <a:latin typeface="굴림" pitchFamily="50" charset="-127"/>
                <a:ea typeface="굴림" pitchFamily="50" charset="-127"/>
                <a:cs typeface="Arial" pitchFamily="34" charset="0"/>
              </a:rPr>
              <a:t>숙 </a:t>
            </a:r>
            <a:endParaRPr lang="en-US" altLang="ko-KR" dirty="0" smtClean="0">
              <a:latin typeface="굴림" pitchFamily="50" charset="-127"/>
              <a:ea typeface="굴림" pitchFamily="50" charset="-127"/>
              <a:cs typeface="Arial" pitchFamily="34" charset="0"/>
            </a:endParaRPr>
          </a:p>
          <a:p>
            <a:pPr>
              <a:buNone/>
            </a:pPr>
            <a:r>
              <a:rPr lang="en-US" altLang="ko-KR" dirty="0" smtClean="0">
                <a:latin typeface="Arial" pitchFamily="34" charset="0"/>
                <a:ea typeface="Arial Unicode MS" pitchFamily="50" charset="-127"/>
                <a:cs typeface="Arial" pitchFamily="34" charset="0"/>
              </a:rPr>
              <a:t>    Sex/Age: F/64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Chief Complaint</a:t>
            </a:r>
            <a:endParaRPr lang="ko-KR" altLang="en-US" b="1" dirty="0"/>
          </a:p>
        </p:txBody>
      </p:sp>
      <p:sp>
        <p:nvSpPr>
          <p:cNvPr id="18433" name="내용 개체 틀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525963"/>
          </a:xfrm>
        </p:spPr>
        <p:txBody>
          <a:bodyPr>
            <a:normAutofit/>
          </a:bodyPr>
          <a:lstStyle/>
          <a:p>
            <a:pPr lvl="1" eaLnBrk="1" hangingPunct="1">
              <a:buFont typeface="Arial" charset="0"/>
              <a:buNone/>
              <a:defRPr/>
            </a:pPr>
            <a:r>
              <a:rPr lang="en-US" altLang="ko-KR" sz="3200" dirty="0" smtClean="0">
                <a:solidFill>
                  <a:schemeClr val="tx1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Chest X-ray abnormality</a:t>
            </a:r>
          </a:p>
          <a:p>
            <a:pPr lvl="1" eaLnBrk="1" hangingPunct="1">
              <a:buFont typeface="Arial" charset="0"/>
              <a:buNone/>
              <a:defRPr/>
            </a:pPr>
            <a:r>
              <a:rPr lang="en-US" altLang="ko-KR" sz="24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</a:t>
            </a:r>
            <a:endParaRPr lang="en-US" altLang="ko-K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en-US" altLang="ko-KR" sz="3200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defRPr/>
            </a:pPr>
            <a:endParaRPr lang="en-US" altLang="ko-KR" dirty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defRPr/>
            </a:pPr>
            <a:endParaRPr lang="en-US" altLang="ko-KR" sz="2800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buNone/>
              <a:defRPr/>
            </a:pPr>
            <a:r>
              <a:rPr lang="en-US" altLang="ko-KR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   2010</a:t>
            </a:r>
            <a:r>
              <a:rPr lang="ko-KR" altLang="en-US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년 </a:t>
            </a:r>
            <a:r>
              <a:rPr lang="en-US" altLang="ko-KR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1</a:t>
            </a:r>
            <a:r>
              <a:rPr lang="ko-KR" altLang="en-US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월 타 병원 건강검진 결과 흉부 영상에서 이상 소견 보여 큰 병원 진료 권유 받고  </a:t>
            </a:r>
            <a:r>
              <a:rPr lang="en-US" altLang="ko-KR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2010</a:t>
            </a:r>
            <a:r>
              <a:rPr lang="ko-KR" altLang="en-US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년  </a:t>
            </a:r>
            <a:r>
              <a:rPr lang="en-US" altLang="ko-KR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2</a:t>
            </a:r>
            <a:r>
              <a:rPr lang="ko-KR" altLang="en-US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월 본원 호흡기내과 외래 </a:t>
            </a:r>
            <a:r>
              <a:rPr lang="ko-KR" altLang="en-US" sz="3200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내원</a:t>
            </a:r>
            <a:r>
              <a:rPr lang="en-US" altLang="ko-KR" sz="32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.</a:t>
            </a:r>
          </a:p>
        </p:txBody>
      </p:sp>
      <p:sp>
        <p:nvSpPr>
          <p:cNvPr id="5" name="제목 3"/>
          <p:cNvSpPr txBox="1">
            <a:spLocks/>
          </p:cNvSpPr>
          <p:nvPr/>
        </p:nvSpPr>
        <p:spPr>
          <a:xfrm>
            <a:off x="467544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dirty="0" smtClean="0">
                <a:latin typeface="+mj-lt"/>
                <a:ea typeface="+mj-ea"/>
                <a:cs typeface="+mj-cs"/>
              </a:rPr>
              <a:t>Present Illness</a:t>
            </a:r>
            <a:endParaRPr kumimoji="0" lang="ko-KR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Past History</a:t>
            </a:r>
            <a:endParaRPr lang="ko-KR" altLang="en-US" b="1" dirty="0"/>
          </a:p>
        </p:txBody>
      </p:sp>
      <p:sp>
        <p:nvSpPr>
          <p:cNvPr id="19457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DM/</a:t>
            </a:r>
            <a:r>
              <a:rPr lang="en-US" altLang="ko-KR" sz="3800" dirty="0" smtClean="0">
                <a:solidFill>
                  <a:srgbClr val="C00000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HTN</a:t>
            </a: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/</a:t>
            </a:r>
            <a:r>
              <a:rPr lang="en-US" altLang="ko-KR" sz="3800" dirty="0" smtClean="0">
                <a:solidFill>
                  <a:srgbClr val="C00000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Hepatitis</a:t>
            </a: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/</a:t>
            </a:r>
            <a:r>
              <a:rPr lang="en-US" altLang="ko-KR" sz="3800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Tbc</a:t>
            </a: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(-/+/+/-) </a:t>
            </a:r>
            <a:r>
              <a:rPr lang="en-US" altLang="ko-KR" sz="3800" dirty="0" smtClean="0">
                <a:solidFill>
                  <a:srgbClr val="C00000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CHB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Medication : </a:t>
            </a:r>
            <a:r>
              <a:rPr lang="en-US" altLang="ko-KR" sz="4000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Norvasc</a:t>
            </a:r>
            <a:r>
              <a:rPr lang="en-US" altLang="ko-KR" sz="40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(20</a:t>
            </a:r>
            <a:r>
              <a:rPr lang="ko-KR" altLang="en-US" sz="4000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년전부터</a:t>
            </a:r>
            <a:r>
              <a:rPr lang="ko-KR" altLang="en-US" sz="40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복용</a:t>
            </a:r>
            <a:r>
              <a:rPr lang="en-US" altLang="ko-KR" sz="40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)</a:t>
            </a:r>
          </a:p>
          <a:p>
            <a:pPr>
              <a:defRPr/>
            </a:pP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Admission/Operation (-/-)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endParaRPr lang="en-US" altLang="ko-KR" sz="2400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Alcohol/Smoking (-/-)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ko-KR" altLang="en-US" sz="3800" dirty="0" err="1" smtClean="0">
                <a:ea typeface="Arial Unicode MS" pitchFamily="50" charset="-127"/>
                <a:cs typeface="Arial Unicode MS" pitchFamily="50" charset="-127"/>
              </a:rPr>
              <a:t>월곡동</a:t>
            </a:r>
            <a:r>
              <a:rPr lang="ko-KR" altLang="en-US" sz="3800" dirty="0" smtClean="0"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ko-KR" sz="3800" dirty="0" smtClean="0">
                <a:ea typeface="Arial Unicode MS" pitchFamily="50" charset="-127"/>
                <a:cs typeface="Arial Unicode MS" pitchFamily="50" charset="-127"/>
              </a:rPr>
              <a:t>2</a:t>
            </a:r>
            <a:r>
              <a:rPr lang="ko-KR" altLang="en-US" sz="3800" dirty="0" smtClean="0">
                <a:ea typeface="Arial Unicode MS" pitchFamily="50" charset="-127"/>
                <a:cs typeface="Arial Unicode MS" pitchFamily="50" charset="-127"/>
              </a:rPr>
              <a:t>층 양옥 거주</a:t>
            </a:r>
            <a:endParaRPr lang="en-US" altLang="ko-KR" sz="3800" dirty="0" smtClean="0">
              <a:ea typeface="Arial Unicode MS" pitchFamily="50" charset="-127"/>
              <a:cs typeface="Arial Unicode MS" pitchFamily="50" charset="-127"/>
            </a:endParaRP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ko-KR" altLang="en-US" sz="3800" dirty="0" smtClean="0">
                <a:ea typeface="Arial Unicode MS" pitchFamily="50" charset="-127"/>
                <a:cs typeface="Arial Unicode MS" pitchFamily="50" charset="-127"/>
              </a:rPr>
              <a:t>최근 이사 </a:t>
            </a:r>
            <a:r>
              <a:rPr lang="en-US" altLang="ko-KR" sz="3800" dirty="0" smtClean="0">
                <a:ea typeface="Arial Unicode MS" pitchFamily="50" charset="-127"/>
                <a:cs typeface="Arial Unicode MS" pitchFamily="50" charset="-127"/>
              </a:rPr>
              <a:t>(-), </a:t>
            </a:r>
            <a:r>
              <a:rPr lang="ko-KR" altLang="en-US" sz="3800" dirty="0" smtClean="0">
                <a:ea typeface="Arial Unicode MS" pitchFamily="50" charset="-127"/>
                <a:cs typeface="Arial Unicode MS" pitchFamily="50" charset="-127"/>
              </a:rPr>
              <a:t>새로운 가구 </a:t>
            </a:r>
            <a:r>
              <a:rPr lang="en-US" altLang="ko-KR" sz="3800" dirty="0" smtClean="0">
                <a:ea typeface="Arial Unicode MS" pitchFamily="50" charset="-127"/>
                <a:cs typeface="Arial Unicode MS" pitchFamily="50" charset="-127"/>
              </a:rPr>
              <a:t>(-), </a:t>
            </a:r>
            <a:r>
              <a:rPr lang="ko-KR" altLang="en-US" sz="3800" dirty="0" smtClean="0">
                <a:ea typeface="Arial Unicode MS" pitchFamily="50" charset="-127"/>
                <a:cs typeface="Arial Unicode MS" pitchFamily="50" charset="-127"/>
              </a:rPr>
              <a:t>애완동물 </a:t>
            </a:r>
            <a:r>
              <a:rPr lang="en-US" altLang="ko-KR" sz="3800" dirty="0" smtClean="0">
                <a:ea typeface="Arial Unicode MS" pitchFamily="50" charset="-127"/>
                <a:cs typeface="Arial Unicode MS" pitchFamily="50" charset="-127"/>
              </a:rPr>
              <a:t>(-)</a:t>
            </a:r>
            <a:endParaRPr lang="en-US" altLang="ko-KR" sz="3800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Occupational </a:t>
            </a:r>
            <a:r>
              <a:rPr lang="en-US" altLang="ko-KR" sz="3800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Hx</a:t>
            </a:r>
            <a:r>
              <a:rPr lang="en-US" altLang="ko-KR" sz="3800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. : house-wife</a:t>
            </a:r>
          </a:p>
          <a:p>
            <a:pPr eaLnBrk="1" hangingPunct="1">
              <a:buFont typeface="Arial" charset="0"/>
              <a:buNone/>
              <a:defRPr/>
            </a:pPr>
            <a:endParaRPr lang="en-US" altLang="ko-KR" sz="2400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Review of System</a:t>
            </a:r>
            <a:endParaRPr lang="ko-KR" altLang="en-US" b="1" dirty="0"/>
          </a:p>
        </p:txBody>
      </p:sp>
      <p:sp>
        <p:nvSpPr>
          <p:cNvPr id="19457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Fever/Chilling (-/-)</a:t>
            </a:r>
          </a:p>
          <a:p>
            <a:pPr>
              <a:defRPr/>
            </a:pP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Dyspnea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(-)</a:t>
            </a:r>
          </a:p>
          <a:p>
            <a:pPr>
              <a:defRPr/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Cough/Sputum (-/-), 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Rhinorrhea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(+-): clear</a:t>
            </a:r>
          </a:p>
          <a:p>
            <a:pPr>
              <a:defRPr/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Dry mouth/eye(-/-)</a:t>
            </a:r>
          </a:p>
          <a:p>
            <a:pPr>
              <a:defRPr/>
            </a:pP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Arthralgia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(-)</a:t>
            </a:r>
          </a:p>
          <a:p>
            <a:pPr>
              <a:defRPr/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Skin rash(-), Photosensitivity (-)</a:t>
            </a:r>
          </a:p>
          <a:p>
            <a:pPr marL="0" indent="0" algn="just" fontAlgn="base">
              <a:spcAft>
                <a:spcPct val="0"/>
              </a:spcAft>
            </a:pPr>
            <a:r>
              <a:rPr lang="en-US" altLang="ko-KR" dirty="0" smtClean="0">
                <a:solidFill>
                  <a:srgbClr val="C00000"/>
                </a:solidFill>
                <a:latin typeface="Georgia" pitchFamily="18" charset="0"/>
                <a:ea typeface="굴림" pitchFamily="50" charset="-127"/>
              </a:rPr>
              <a:t>  </a:t>
            </a:r>
            <a:r>
              <a:rPr lang="en-US" altLang="ko-KR" dirty="0" smtClean="0">
                <a:solidFill>
                  <a:srgbClr val="C00000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Peripheral cold feeling </a:t>
            </a:r>
            <a:r>
              <a:rPr lang="en-US" altLang="ko-KR" dirty="0" smtClean="0">
                <a:latin typeface="Arial" pitchFamily="34" charset="0"/>
                <a:ea typeface="굴림" pitchFamily="50" charset="-127"/>
                <a:cs typeface="Arial" pitchFamily="34" charset="0"/>
              </a:rPr>
              <a:t>(+), color change (-)</a:t>
            </a:r>
            <a:endParaRPr lang="en-US" altLang="ko-KR" dirty="0" smtClean="0">
              <a:latin typeface="Arial" pitchFamily="34" charset="0"/>
              <a:ea typeface="Arial Unicode MS" pitchFamily="50" charset="-127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Physical Examination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Vital sign</a:t>
            </a:r>
          </a:p>
          <a:p>
            <a:pPr>
              <a:buNone/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     BP 130/80 - HR 80 – RR 20 – BT 36.0</a:t>
            </a:r>
            <a:r>
              <a:rPr lang="en-US" altLang="ko-KR" dirty="0" smtClean="0">
                <a:latin typeface="굴림"/>
                <a:ea typeface="굴림"/>
                <a:cs typeface="Arial Unicode MS" pitchFamily="50" charset="-127"/>
              </a:rPr>
              <a:t>℃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Mentality - alert    </a:t>
            </a:r>
          </a:p>
          <a:p>
            <a:r>
              <a:rPr lang="en-US" altLang="ko-KR" dirty="0" smtClean="0">
                <a:solidFill>
                  <a:srgbClr val="C00000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Coarse breathing sound with crackles on both lower lobes</a:t>
            </a:r>
          </a:p>
          <a:p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Regular heart beat without murmur</a:t>
            </a:r>
          </a:p>
          <a:p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Normo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-active bowel sound</a:t>
            </a:r>
          </a:p>
          <a:p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Clubbing (-)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Laboratory Findings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Hb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12.5 g/L - WBC 4400 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ug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- </a:t>
            </a:r>
            <a:r>
              <a:rPr lang="en-US" altLang="ko-KR" dirty="0" err="1" smtClean="0">
                <a:solidFill>
                  <a:srgbClr val="0000FF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Plt</a:t>
            </a:r>
            <a:r>
              <a:rPr lang="en-US" altLang="ko-KR" dirty="0" smtClean="0">
                <a:solidFill>
                  <a:srgbClr val="0000FF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 80K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ug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 (Neut. 53.2,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Lymp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. 38.0, Mono. 7.4,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Eo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. 1.1%)</a:t>
            </a:r>
          </a:p>
          <a:p>
            <a:pPr>
              <a:lnSpc>
                <a:spcPct val="90000"/>
              </a:lnSpc>
            </a:pPr>
            <a:endParaRPr lang="en-US" altLang="ko-KR" sz="2600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Na 142 -</a:t>
            </a:r>
            <a:r>
              <a:rPr lang="en-US" altLang="ko-KR" dirty="0" smtClean="0">
                <a:solidFill>
                  <a:srgbClr val="C00000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K 4.1 -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Cl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104</a:t>
            </a:r>
            <a:endParaRPr lang="en-US" altLang="ko-KR" dirty="0" smtClean="0">
              <a:solidFill>
                <a:srgbClr val="C00000"/>
              </a:solidFill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BUN 15 mg/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Creatinine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0.9 mg/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  <a:p>
            <a:pPr>
              <a:lnSpc>
                <a:spcPct val="90000"/>
              </a:lnSpc>
            </a:pPr>
            <a:r>
              <a:rPr lang="en-US" altLang="ko-KR" dirty="0" smtClean="0">
                <a:solidFill>
                  <a:srgbClr val="C00000"/>
                </a:solidFill>
                <a:latin typeface="Arial" charset="0"/>
                <a:ea typeface="Arial Unicode MS" pitchFamily="50" charset="-127"/>
                <a:cs typeface="Arial Unicode MS" pitchFamily="50" charset="-127"/>
              </a:rPr>
              <a:t>ESR 66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mm/hr, CRP 1.4 mg/L</a:t>
            </a: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AST 39 IU/L, ALT 24 IU/L, 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Bil.total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 0.03 mg/Dl</a:t>
            </a:r>
          </a:p>
          <a:p>
            <a:pPr>
              <a:lnSpc>
                <a:spcPct val="90000"/>
              </a:lnSpc>
            </a:pP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Protein 8.3 g/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r>
              <a:rPr lang="en-US" altLang="ko-KR" dirty="0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, Albumin 3.6 g/</a:t>
            </a:r>
            <a:r>
              <a:rPr lang="en-US" altLang="ko-KR" dirty="0" err="1" smtClean="0">
                <a:latin typeface="Arial" charset="0"/>
                <a:ea typeface="Arial Unicode MS" pitchFamily="50" charset="-127"/>
                <a:cs typeface="Arial Unicode MS" pitchFamily="50" charset="-127"/>
              </a:rPr>
              <a:t>dL</a:t>
            </a:r>
            <a:endParaRPr lang="en-US" altLang="ko-KR" dirty="0" smtClean="0">
              <a:latin typeface="Arial" charset="0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Chest X-ray and HR CT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7372</TotalTime>
  <Words>465</Words>
  <Application>Microsoft Office PowerPoint</Application>
  <PresentationFormat>화면 슬라이드 쇼(4:3)</PresentationFormat>
  <Paragraphs>108</Paragraphs>
  <Slides>18</Slides>
  <Notes>3</Notes>
  <HiddenSlides>4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슬라이드 1</vt:lpstr>
      <vt:lpstr>슬라이드 2</vt:lpstr>
      <vt:lpstr>Patient Identification</vt:lpstr>
      <vt:lpstr>Chief Complaint</vt:lpstr>
      <vt:lpstr>Past History</vt:lpstr>
      <vt:lpstr>Review of System</vt:lpstr>
      <vt:lpstr>Physical Examination</vt:lpstr>
      <vt:lpstr>Laboratory Findings</vt:lpstr>
      <vt:lpstr>Chest X-ray and HR CT</vt:lpstr>
      <vt:lpstr>Initial Impression</vt:lpstr>
      <vt:lpstr>Collagen Vascular Dz. Serology</vt:lpstr>
      <vt:lpstr>Pulmonary Function Test</vt:lpstr>
      <vt:lpstr>Pathologic Finding</vt:lpstr>
      <vt:lpstr>Final Diagnosis</vt:lpstr>
      <vt:lpstr> Progress (2010.05.13)</vt:lpstr>
      <vt:lpstr>Progress (2011.04.26)</vt:lpstr>
      <vt:lpstr>슬라이드 17</vt:lpstr>
      <vt:lpstr>슬라이드 18</vt:lpstr>
    </vt:vector>
  </TitlesOfParts>
  <Company>KUMC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 MGR CASE</dc:title>
  <dc:creator>KUMC</dc:creator>
  <cp:lastModifiedBy>User</cp:lastModifiedBy>
  <cp:revision>904</cp:revision>
  <dcterms:created xsi:type="dcterms:W3CDTF">2009-04-06T13:27:27Z</dcterms:created>
  <dcterms:modified xsi:type="dcterms:W3CDTF">2011-06-20T06:07:33Z</dcterms:modified>
</cp:coreProperties>
</file>